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337" r:id="rId3"/>
    <p:sldId id="420" r:id="rId4"/>
    <p:sldId id="401" r:id="rId5"/>
    <p:sldId id="412" r:id="rId6"/>
    <p:sldId id="402" r:id="rId7"/>
    <p:sldId id="403" r:id="rId8"/>
    <p:sldId id="404" r:id="rId9"/>
    <p:sldId id="405" r:id="rId10"/>
    <p:sldId id="406" r:id="rId11"/>
    <p:sldId id="407" r:id="rId12"/>
    <p:sldId id="408" r:id="rId13"/>
    <p:sldId id="411" r:id="rId14"/>
    <p:sldId id="410" r:id="rId15"/>
    <p:sldId id="413" r:id="rId16"/>
    <p:sldId id="414" r:id="rId17"/>
    <p:sldId id="415" r:id="rId18"/>
    <p:sldId id="416" r:id="rId19"/>
    <p:sldId id="417" r:id="rId20"/>
    <p:sldId id="418" r:id="rId21"/>
    <p:sldId id="419" r:id="rId22"/>
    <p:sldId id="421" r:id="rId23"/>
    <p:sldId id="422" r:id="rId24"/>
    <p:sldId id="409" r:id="rId25"/>
    <p:sldId id="423" r:id="rId26"/>
    <p:sldId id="424" r:id="rId27"/>
    <p:sldId id="425" r:id="rId28"/>
    <p:sldId id="400" r:id="rId29"/>
  </p:sldIdLst>
  <p:sldSz cx="9144000" cy="6858000" type="screen4x3"/>
  <p:notesSz cx="9928225" cy="6797675"/>
  <p:embeddedFontLst>
    <p:embeddedFont>
      <p:font typeface="Tahoma" panose="020B0604030504040204" pitchFamily="34" charset="0"/>
      <p:regular r:id="rId32"/>
      <p:bold r:id="rId33"/>
    </p:embeddedFont>
    <p:embeddedFont>
      <p:font typeface="Trebuchet MS" panose="020B0603020202020204" pitchFamily="34" charset="0"/>
      <p:regular r:id="rId34"/>
      <p:bold r:id="rId35"/>
      <p:italic r:id="rId36"/>
      <p:boldItalic r:id="rId37"/>
    </p:embeddedFont>
    <p:embeddedFont>
      <p:font typeface="Verdana" panose="020B0604030504040204" pitchFamily="34" charset="0"/>
      <p:regular r:id="rId38"/>
      <p:bold r:id="rId39"/>
      <p:italic r:id="rId40"/>
      <p:boldItalic r:id="rId41"/>
    </p:embeddedFont>
    <p:embeddedFont>
      <p:font typeface="맑은 고딕" panose="020B0503020000020004" pitchFamily="50" charset="-127"/>
      <p:regular r:id="rId42"/>
      <p:bold r:id="rId43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2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FC54"/>
    <a:srgbClr val="95C03B"/>
    <a:srgbClr val="FF9933"/>
    <a:srgbClr val="F80CCB"/>
    <a:srgbClr val="9999FF"/>
    <a:srgbClr val="FF9966"/>
    <a:srgbClr val="000000"/>
    <a:srgbClr val="4F81BD"/>
    <a:srgbClr val="3E171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70" autoAdjust="0"/>
  </p:normalViewPr>
  <p:slideViewPr>
    <p:cSldViewPr>
      <p:cViewPr varScale="1">
        <p:scale>
          <a:sx n="120" d="100"/>
          <a:sy n="120" d="100"/>
        </p:scale>
        <p:origin x="138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08" d="100"/>
          <a:sy n="108" d="100"/>
        </p:scale>
        <p:origin x="-1548" y="-84"/>
      </p:cViewPr>
      <p:guideLst>
        <p:guide orient="horz" pos="2142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FAE676C-0945-4B95-AD70-24F383F07299}" type="datetimeFigureOut">
              <a:rPr lang="ko-KR" altLang="en-US"/>
              <a:pPr>
                <a:defRPr/>
              </a:pPr>
              <a:t>2020-11-19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6DC3639B-8C59-4680-A9E5-0406514FCD9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96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7"/>
            <a:ext cx="4302337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2FE8B581-1ECF-4080-BC3D-1B7BF96F86B0}" type="datetimeFigureOut">
              <a:rPr lang="ko-KR" altLang="en-US"/>
              <a:pPr>
                <a:defRPr/>
              </a:pPr>
              <a:t>2020-11-19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691" tIns="44846" rIns="89691" bIns="44846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3456" y="3229097"/>
            <a:ext cx="7941317" cy="3058557"/>
          </a:xfrm>
          <a:prstGeom prst="rect">
            <a:avLst/>
          </a:prstGeom>
        </p:spPr>
        <p:txBody>
          <a:bodyPr vert="horz" lIns="89691" tIns="44846" rIns="89691" bIns="44846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08"/>
            <a:ext cx="4302337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C41D889-39F3-496C-BB77-49367C449FC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4186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3786190"/>
            <a:ext cx="8286776" cy="1806"/>
          </a:xfrm>
          <a:prstGeom prst="line">
            <a:avLst/>
          </a:prstGeom>
          <a:ln w="635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00034" y="2173289"/>
            <a:ext cx="7772400" cy="1470025"/>
          </a:xfr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57400" y="3886200"/>
            <a:ext cx="6400800" cy="1752600"/>
          </a:xfrm>
        </p:spPr>
        <p:txBody>
          <a:bodyPr/>
          <a:lstStyle>
            <a:lvl1pPr marL="0" indent="0" algn="r">
              <a:buNone/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08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258B4-4556-4743-8BB4-F3DDAFBCC6A2}" type="datetimeFigureOut">
              <a:rPr lang="ko-KR" altLang="en-US"/>
              <a:pPr>
                <a:defRPr/>
              </a:pPr>
              <a:t>2020-11-19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7C083-6021-4A18-BB57-516FAD20747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37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771B1D-33B1-4F60-A372-385B0C3D94EA}" type="datetimeFigureOut">
              <a:rPr lang="ko-KR" altLang="en-US"/>
              <a:pPr>
                <a:defRPr/>
              </a:pPr>
              <a:t>2020-11-19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2C23C-992A-4855-B34D-467B3E6F3E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25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8161023" y="6597650"/>
            <a:ext cx="98456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DA25A288-E1E7-4B60-90C9-11FA9CB529DC}" type="datetime5">
              <a:rPr kumimoji="0" lang="ko-KR" altLang="en-US" sz="800" b="0" smtClean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2020/11/19</a:t>
            </a:fld>
            <a:r>
              <a:rPr kumimoji="0" lang="en-US" altLang="ko-KR" sz="800" b="0" dirty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 | # </a:t>
            </a:r>
            <a:fld id="{FE55D486-DB05-45A4-AFC6-B045B7ADCE1D}" type="slidenum">
              <a:rPr kumimoji="0"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맑은 고딕" pitchFamily="50" charset="-127"/>
                <a:cs typeface="Tahoma" pitchFamily="34" charset="0"/>
              </a:rPr>
              <a:pPr algn="r">
                <a:defRPr/>
              </a:pPr>
              <a:t>‹#›</a:t>
            </a:fld>
            <a:endParaRPr kumimoji="0" lang="en-US" altLang="ko-KR" sz="800" b="0" dirty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맑은 고딕" pitchFamily="50" charset="-127"/>
              <a:cs typeface="Tahoma" pitchFamily="34" charset="0"/>
            </a:endParaRPr>
          </a:p>
        </p:txBody>
      </p:sp>
      <p:cxnSp>
        <p:nvCxnSpPr>
          <p:cNvPr id="7" name="직선 연결선 10"/>
          <p:cNvCxnSpPr/>
          <p:nvPr userDrawn="1"/>
        </p:nvCxnSpPr>
        <p:spPr>
          <a:xfrm>
            <a:off x="0" y="1141178"/>
            <a:ext cx="8286776" cy="1806"/>
          </a:xfrm>
          <a:prstGeom prst="line">
            <a:avLst/>
          </a:prstGeom>
          <a:ln w="381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11"/>
          <p:cNvCxnSpPr/>
          <p:nvPr userDrawn="1"/>
        </p:nvCxnSpPr>
        <p:spPr>
          <a:xfrm>
            <a:off x="0" y="6553994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490" y="203200"/>
            <a:ext cx="8229600" cy="796908"/>
          </a:xfrm>
        </p:spPr>
        <p:txBody>
          <a:bodyPr>
            <a:normAutofit/>
          </a:bodyPr>
          <a:lstStyle>
            <a:lvl1pPr algn="l">
              <a:defRPr sz="3600" b="1" i="0" baseline="0">
                <a:solidFill>
                  <a:schemeClr val="accent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i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i="0" baseline="0">
                <a:solidFill>
                  <a:schemeClr val="bg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i="0" baseline="0">
                <a:solidFill>
                  <a:schemeClr val="accent3">
                    <a:lumMod val="7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i="0" baseline="0">
                <a:solidFill>
                  <a:schemeClr val="accent6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8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5856288"/>
            <a:ext cx="7215188" cy="1587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7215188" y="5856288"/>
            <a:ext cx="1071562" cy="1587"/>
          </a:xfrm>
          <a:prstGeom prst="line">
            <a:avLst/>
          </a:prstGeom>
          <a:ln w="635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3B66186-C345-40F3-B0E6-ED807A3E68A9}" type="datetimeFigureOut">
              <a:rPr lang="ko-KR" altLang="en-US"/>
              <a:pPr>
                <a:defRPr/>
              </a:pPr>
              <a:t>2020-11-19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D3BFDCA-C708-4CB5-B499-82A723B533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D0440-DE04-4EFC-9EDB-64F0C3179711}" type="datetimeFigureOut">
              <a:rPr lang="ko-KR" altLang="en-US"/>
              <a:pPr>
                <a:defRPr/>
              </a:pPr>
              <a:t>2020-11-19</a:t>
            </a:fld>
            <a:endParaRPr lang="ko-KR" altLang="en-US"/>
          </a:p>
        </p:txBody>
      </p:sp>
      <p:sp>
        <p:nvSpPr>
          <p:cNvPr id="8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4B269-25C7-4ECB-A861-F2B1C1C088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05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9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6DBFD-B376-4BE0-A089-6777551E6716}" type="datetimeFigureOut">
              <a:rPr lang="ko-KR" altLang="en-US"/>
              <a:pPr>
                <a:defRPr/>
              </a:pPr>
              <a:t>2020-11-19</a:t>
            </a:fld>
            <a:endParaRPr lang="ko-KR" altLang="en-US"/>
          </a:p>
        </p:txBody>
      </p:sp>
      <p:sp>
        <p:nvSpPr>
          <p:cNvPr id="10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1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EC578-D208-41DB-AC4F-421BA7F5EA0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76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5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A07C0-847B-4FDF-8686-86A04F0BD0BF}" type="datetimeFigureOut">
              <a:rPr lang="ko-KR" altLang="en-US"/>
              <a:pPr>
                <a:defRPr/>
              </a:pPr>
              <a:t>2020-11-19</a:t>
            </a:fld>
            <a:endParaRPr lang="ko-KR" altLang="en-US"/>
          </a:p>
        </p:txBody>
      </p:sp>
      <p:sp>
        <p:nvSpPr>
          <p:cNvPr id="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A6173A-9E67-4F10-A90E-D0F56B8635A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25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C0F10-796F-4B6C-B332-92E6A0F1927D}" type="datetimeFigureOut">
              <a:rPr lang="ko-KR" altLang="en-US"/>
              <a:pPr>
                <a:defRPr/>
              </a:pPr>
              <a:t>2020-11-19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E85E45-124B-41DA-95C5-DE6D4046DC8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51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F7CDF-9DBC-491F-940F-B93966F8AD7A}" type="datetimeFigureOut">
              <a:rPr lang="ko-KR" altLang="en-US"/>
              <a:pPr>
                <a:defRPr/>
              </a:pPr>
              <a:t>2020-11-19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2FD05-D9F9-469B-916C-348062B937C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0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2C488D-AA92-4D0B-BACE-8B22F117F6AD}" type="datetimeFigureOut">
              <a:rPr lang="ko-KR" altLang="en-US"/>
              <a:pPr>
                <a:defRPr/>
              </a:pPr>
              <a:t>2020-11-19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A7B2EA-9BDC-41EC-822E-3ED1EEF8E2C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6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99CAD28-8B58-4583-9FE9-A49F51CFB58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3257550" cy="365125"/>
          </a:xfrm>
          <a:prstGeom prst="rect">
            <a:avLst/>
          </a:prstGeom>
        </p:spPr>
        <p:txBody>
          <a:bodyPr anchor="ctr" anchorCtr="0"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6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953735"/>
        </a:buClr>
        <a:buFont typeface="Arial" charset="0"/>
        <a:buChar char="•"/>
        <a:defRPr sz="2800" b="1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pitchFamily="2" charset="2"/>
        <a:buChar char="§"/>
        <a:defRPr sz="24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_production\08_navmesh\PointInput_Capsule.mp4" TargetMode="External"/><Relationship Id="rId1" Type="http://schemas.microsoft.com/office/2007/relationships/media" Target="file:///D:\clouds\Dropbox\lectures\2_game_production\08_navmesh\PointInput_Capsule.mp4" TargetMode="Externa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_production\08_navmesh\PointInput_Player.mp4" TargetMode="External"/><Relationship Id="rId1" Type="http://schemas.microsoft.com/office/2007/relationships/media" Target="file:///D:\clouds\Dropbox\lectures\2_game_production\08_navmesh\PointInput_Player.mp4" TargetMode="Externa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_production\08_navmesh\Animation_Player.mp4" TargetMode="External"/><Relationship Id="rId1" Type="http://schemas.microsoft.com/office/2007/relationships/media" Target="file:///D:\clouds\Dropbox\lectures\2_game_production\08_navmesh\Animation_Player.mp4" TargetMode="Externa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_production\08_navmesh\NavMeshObstacle.mp4" TargetMode="External"/><Relationship Id="rId1" Type="http://schemas.microsoft.com/office/2007/relationships/media" Target="file:///D:\clouds\Dropbox\lectures\2_game_production\08_navmesh\NavMeshObstacle.mp4" TargetMode="Externa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_production\08_navmesh\NavMeshObstacle_Carve.mp4" TargetMode="External"/><Relationship Id="rId1" Type="http://schemas.microsoft.com/office/2007/relationships/media" Target="file:///D:\clouds\Dropbox\lectures\2_game_production\08_navmesh\NavMeshObstacle_Carve.mp4" TargetMode="Externa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 정</a:t>
            </a:r>
          </a:p>
        </p:txBody>
      </p:sp>
    </p:spTree>
    <p:extLst>
      <p:ext uri="{BB962C8B-B14F-4D97-AF65-F5344CB8AC3E}">
        <p14:creationId xmlns:p14="http://schemas.microsoft.com/office/powerpoint/2010/main" val="3201403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CFE44B-9E4A-4A4E-ACC8-473FA0813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Off Mesh Links </a:t>
            </a:r>
            <a:r>
              <a:rPr lang="ko-KR" altLang="en-US" dirty="0"/>
              <a:t>옵션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9EEEF6-646C-4163-BB1F-44294A77A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Off</a:t>
            </a:r>
            <a:r>
              <a:rPr lang="ko-KR" altLang="en-US" dirty="0"/>
              <a:t> </a:t>
            </a:r>
            <a:r>
              <a:rPr lang="en-US" altLang="ko-KR" dirty="0"/>
              <a:t>Mesh</a:t>
            </a:r>
            <a:r>
              <a:rPr lang="ko-KR" altLang="en-US" dirty="0"/>
              <a:t> </a:t>
            </a:r>
            <a:r>
              <a:rPr lang="en-US" altLang="ko-KR" dirty="0"/>
              <a:t>Link</a:t>
            </a:r>
          </a:p>
          <a:p>
            <a:pPr lvl="1"/>
            <a:r>
              <a:rPr lang="ko-KR" altLang="en-US" dirty="0"/>
              <a:t>직접적으로 연결되어 있지 않은 </a:t>
            </a:r>
            <a:r>
              <a:rPr lang="en-US" altLang="ko-KR" dirty="0" err="1"/>
              <a:t>NavMesh</a:t>
            </a:r>
            <a:endParaRPr lang="en-US" altLang="ko-KR" dirty="0"/>
          </a:p>
          <a:p>
            <a:pPr lvl="2"/>
            <a:r>
              <a:rPr lang="ko-KR" altLang="en-US" dirty="0"/>
              <a:t>점프 등으로 이동 가능한 곳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Off Mesh Link </a:t>
            </a:r>
            <a:r>
              <a:rPr lang="ko-KR" altLang="en-US" dirty="0"/>
              <a:t>생성 예</a:t>
            </a:r>
            <a:endParaRPr lang="en-US" altLang="ko-KR" dirty="0"/>
          </a:p>
          <a:p>
            <a:pPr lvl="1"/>
            <a:r>
              <a:rPr lang="en-US" altLang="ko-KR" dirty="0"/>
              <a:t>5</a:t>
            </a:r>
            <a:r>
              <a:rPr lang="ko-KR" altLang="en-US" dirty="0"/>
              <a:t>페이지의 </a:t>
            </a:r>
            <a:r>
              <a:rPr lang="en-US" altLang="ko-KR" dirty="0"/>
              <a:t>3</a:t>
            </a:r>
            <a:r>
              <a:rPr lang="ko-KR" altLang="en-US" dirty="0"/>
              <a:t>번에서 </a:t>
            </a:r>
            <a:r>
              <a:rPr lang="en-US" altLang="ko-KR" dirty="0"/>
              <a:t>Cube.003</a:t>
            </a:r>
            <a:r>
              <a:rPr lang="ko-KR" altLang="en-US" dirty="0"/>
              <a:t>과 </a:t>
            </a:r>
            <a:r>
              <a:rPr lang="en-US" altLang="ko-KR" dirty="0"/>
              <a:t>Cube.007</a:t>
            </a:r>
            <a:r>
              <a:rPr lang="ko-KR" altLang="en-US" dirty="0"/>
              <a:t>만 선택</a:t>
            </a:r>
            <a:endParaRPr lang="en-US" altLang="ko-KR" dirty="0"/>
          </a:p>
          <a:p>
            <a:pPr lvl="1"/>
            <a:r>
              <a:rPr lang="en-US" altLang="ko-KR" dirty="0"/>
              <a:t>‘Generate </a:t>
            </a:r>
            <a:r>
              <a:rPr lang="en-US" altLang="ko-KR" dirty="0" err="1"/>
              <a:t>OffMeshLinks</a:t>
            </a:r>
            <a:r>
              <a:rPr lang="en-US" altLang="ko-KR" dirty="0"/>
              <a:t>’ </a:t>
            </a:r>
            <a:r>
              <a:rPr lang="ko-KR" altLang="en-US" dirty="0"/>
              <a:t>선택</a:t>
            </a:r>
            <a:endParaRPr lang="en-US" altLang="ko-KR" dirty="0"/>
          </a:p>
          <a:p>
            <a:pPr lvl="1"/>
            <a:r>
              <a:rPr lang="en-US" altLang="ko-KR" dirty="0"/>
              <a:t>‘Bake’ </a:t>
            </a:r>
            <a:r>
              <a:rPr lang="ko-KR" altLang="en-US" dirty="0"/>
              <a:t>탭의 </a:t>
            </a:r>
            <a:r>
              <a:rPr lang="en-US" altLang="ko-KR" dirty="0"/>
              <a:t>‘Jump Distance’ 6</a:t>
            </a:r>
            <a:r>
              <a:rPr lang="ko-KR" altLang="en-US" dirty="0"/>
              <a:t>으로 변경</a:t>
            </a:r>
            <a:endParaRPr lang="en-US" altLang="ko-KR" dirty="0"/>
          </a:p>
          <a:p>
            <a:pPr lvl="2"/>
            <a:r>
              <a:rPr lang="ko-KR" altLang="en-US" dirty="0"/>
              <a:t>두 물체 사이의 거리보다 작으면 </a:t>
            </a:r>
            <a:r>
              <a:rPr lang="en-US" altLang="ko-KR" dirty="0"/>
              <a:t>Off Mesh Link</a:t>
            </a:r>
            <a:r>
              <a:rPr lang="ko-KR" altLang="en-US" dirty="0"/>
              <a:t>가 생성되지 않음</a:t>
            </a:r>
            <a:endParaRPr lang="en-US" altLang="ko-KR" dirty="0"/>
          </a:p>
          <a:p>
            <a:pPr lvl="1"/>
            <a:r>
              <a:rPr lang="en-US" altLang="ko-KR" dirty="0"/>
              <a:t>‘Bake’ </a:t>
            </a:r>
            <a:r>
              <a:rPr lang="ko-KR" altLang="en-US" dirty="0"/>
              <a:t>탭의 </a:t>
            </a:r>
            <a:r>
              <a:rPr lang="en-US" altLang="ko-KR" dirty="0"/>
              <a:t>‘Drop Height’ 0</a:t>
            </a:r>
            <a:r>
              <a:rPr lang="ko-KR" altLang="en-US" dirty="0"/>
              <a:t>으로 변경</a:t>
            </a:r>
            <a:endParaRPr lang="en-US" altLang="ko-KR" dirty="0"/>
          </a:p>
          <a:p>
            <a:pPr lvl="2"/>
            <a:r>
              <a:rPr lang="ko-KR" altLang="en-US" dirty="0"/>
              <a:t>지정된 물체에서 바닥으로 뛰어내리는 게 가능한 높이</a:t>
            </a:r>
            <a:endParaRPr lang="en-US" altLang="ko-KR" dirty="0"/>
          </a:p>
          <a:p>
            <a:pPr lvl="1"/>
            <a:r>
              <a:rPr lang="en-US" altLang="ko-KR" dirty="0"/>
              <a:t>‘Bake’ </a:t>
            </a:r>
            <a:r>
              <a:rPr lang="ko-KR" altLang="en-US" dirty="0"/>
              <a:t>실행</a:t>
            </a:r>
          </a:p>
        </p:txBody>
      </p:sp>
    </p:spTree>
    <p:extLst>
      <p:ext uri="{BB962C8B-B14F-4D97-AF65-F5344CB8AC3E}">
        <p14:creationId xmlns:p14="http://schemas.microsoft.com/office/powerpoint/2010/main" val="449696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F9653A-AEE2-46C3-B161-6646B3A4D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Off Mesh Links </a:t>
            </a:r>
            <a:r>
              <a:rPr lang="ko-KR" altLang="en-US" dirty="0"/>
              <a:t>생성 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19B2EF-1A5E-4A89-8A7D-0EEA6ECB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E273707-CD91-4FBF-96BC-A08F9BF13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276562"/>
            <a:ext cx="6480720" cy="516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0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47B297-30BF-4373-8642-67A9FB8A1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구역의 통과 비용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F10271-29F8-405C-B735-9035C816A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구역별</a:t>
            </a:r>
            <a:r>
              <a:rPr lang="en-US" altLang="ko-KR" dirty="0"/>
              <a:t> </a:t>
            </a:r>
            <a:r>
              <a:rPr lang="ko-KR" altLang="en-US" dirty="0"/>
              <a:t>지정된 비용을 기반으로 최소한의 비용을 소모하는 경로를 자동으로 선택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43BECE4-D36F-4DC7-8460-C0179B7F8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404330"/>
            <a:ext cx="7344816" cy="290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86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B70452E-2959-4FA4-BE26-B2E3DF9C53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캐릭터 이동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F2BB355F-1EC7-429F-8848-CDFF20D650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302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6918F-1450-46C4-9B63-81587C525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테스트용 캐릭터 배치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F0FA25-5527-40E1-99F6-256F478F5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Capsule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Name: Player</a:t>
            </a:r>
          </a:p>
          <a:p>
            <a:pPr lvl="1"/>
            <a:r>
              <a:rPr lang="en-US" altLang="ko-KR" dirty="0"/>
              <a:t>Position: (0, 2, 0)</a:t>
            </a:r>
          </a:p>
          <a:p>
            <a:pPr lvl="1"/>
            <a:r>
              <a:rPr lang="en-US" altLang="ko-KR" dirty="0"/>
              <a:t>Navigation/Nav Mesh Agent Component </a:t>
            </a:r>
            <a:r>
              <a:rPr lang="ko-KR" altLang="en-US" dirty="0"/>
              <a:t>추가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CF1B8A-8287-4DDB-84D1-878618AA3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1255681"/>
            <a:ext cx="4968552" cy="432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798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52E01B-6221-4256-A4C9-0C71CAE7B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지점 클릭 기반 이동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DEAE27-A567-4BB0-BDD1-6A6288BFA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PointInput.cs</a:t>
            </a:r>
            <a:endParaRPr lang="en-US" altLang="ko-KR" dirty="0"/>
          </a:p>
          <a:p>
            <a:pPr lvl="1"/>
            <a:r>
              <a:rPr lang="ko-KR" altLang="en-US" dirty="0"/>
              <a:t>카메라에 추가</a:t>
            </a:r>
            <a:endParaRPr lang="en-US" altLang="ko-KR" dirty="0"/>
          </a:p>
          <a:p>
            <a:pPr lvl="1"/>
            <a:r>
              <a:rPr lang="en-US" altLang="ko-KR" dirty="0"/>
              <a:t>Pointer Prefab: Prefabs/Pointer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1"/>
            <a:r>
              <a:rPr lang="en-US" altLang="ko-KR" dirty="0"/>
              <a:t>Target Marker Prefab: Prefabs/</a:t>
            </a:r>
            <a:r>
              <a:rPr lang="en-US" altLang="ko-KR" dirty="0" err="1"/>
              <a:t>TargetMarker</a:t>
            </a:r>
            <a:r>
              <a:rPr lang="en-US" altLang="ko-KR" dirty="0"/>
              <a:t>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1"/>
            <a:r>
              <a:rPr lang="en-US" altLang="ko-KR" dirty="0"/>
              <a:t>OnPoint() </a:t>
            </a:r>
            <a:r>
              <a:rPr lang="ko-KR" altLang="en-US" dirty="0"/>
              <a:t>설정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Player</a:t>
            </a:r>
            <a:r>
              <a:rPr lang="ko-KR" altLang="en-US" dirty="0"/>
              <a:t>의 </a:t>
            </a:r>
            <a:r>
              <a:rPr lang="en-US" altLang="ko-KR" dirty="0" err="1"/>
              <a:t>NavMeshAgent.destination</a:t>
            </a:r>
            <a:r>
              <a:rPr lang="ko-KR" altLang="en-US" dirty="0"/>
              <a:t>에 </a:t>
            </a:r>
            <a:r>
              <a:rPr lang="en-US" altLang="ko-KR" dirty="0"/>
              <a:t>OnPoint()</a:t>
            </a:r>
            <a:r>
              <a:rPr lang="ko-KR" altLang="en-US" dirty="0"/>
              <a:t>의 매개변수 전달</a:t>
            </a:r>
            <a:endParaRPr lang="en-US" altLang="ko-KR" dirty="0"/>
          </a:p>
          <a:p>
            <a:endParaRPr lang="ko-KR" altLang="en-US" dirty="0"/>
          </a:p>
          <a:p>
            <a:pPr lvl="1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FB81FE-48B8-4B81-A09C-610599F60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3573015"/>
            <a:ext cx="4752528" cy="210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9941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91D303-36CA-4E41-A813-E67625C07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지점 클릭 기반 이동</a:t>
            </a:r>
            <a:r>
              <a:rPr lang="en-US" altLang="ko-KR" dirty="0"/>
              <a:t>(</a:t>
            </a:r>
            <a:r>
              <a:rPr lang="ko-KR" altLang="en-US" dirty="0"/>
              <a:t>테스트 캐릭터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6" name="PointInput_Capsule">
            <a:hlinkClick r:id="" action="ppaction://media"/>
            <a:extLst>
              <a:ext uri="{FF2B5EF4-FFF2-40B4-BE49-F238E27FC236}">
                <a16:creationId xmlns:a16="http://schemas.microsoft.com/office/drawing/2014/main" id="{8CC281AD-CA8E-4ADB-8815-920F8380D8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584" y="1306887"/>
            <a:ext cx="7488832" cy="5101476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</p:spTree>
    <p:extLst>
      <p:ext uri="{BB962C8B-B14F-4D97-AF65-F5344CB8AC3E}">
        <p14:creationId xmlns:p14="http://schemas.microsoft.com/office/powerpoint/2010/main" val="345103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F96434-16E4-4C5D-9AC6-A3446816A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 캐릭터 배치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A1276-200C-47B7-AA02-A02F114BF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Prefabs/Chara00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Name: Player</a:t>
            </a:r>
          </a:p>
          <a:p>
            <a:pPr lvl="1"/>
            <a:r>
              <a:rPr lang="en-US" altLang="ko-KR" dirty="0"/>
              <a:t>Navigation/Nav Mesh Agent Component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 err="1"/>
              <a:t>PointInput.cs</a:t>
            </a:r>
            <a:r>
              <a:rPr lang="ko-KR" altLang="en-US" dirty="0"/>
              <a:t>의 </a:t>
            </a:r>
            <a:r>
              <a:rPr lang="en-US" altLang="ko-KR" dirty="0"/>
              <a:t>OnPoint() </a:t>
            </a:r>
            <a:r>
              <a:rPr lang="ko-KR" altLang="en-US" dirty="0"/>
              <a:t>재설정</a:t>
            </a:r>
            <a:endParaRPr lang="en-US" altLang="ko-KR" dirty="0"/>
          </a:p>
          <a:p>
            <a:pPr lvl="1"/>
            <a:r>
              <a:rPr lang="en-US" altLang="ko-KR" dirty="0"/>
              <a:t>Animator/Controller</a:t>
            </a:r>
          </a:p>
          <a:p>
            <a:pPr lvl="2"/>
            <a:r>
              <a:rPr lang="en-US" altLang="ko-KR" dirty="0"/>
              <a:t>Models/Char/Animations/Chara00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9CEFDAB-C6B5-45EC-9747-CE22F06E1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3857628"/>
            <a:ext cx="4731100" cy="201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68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ADF700-8C35-49EC-B503-CE776E92A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지점 클릭 기반 이동</a:t>
            </a:r>
            <a:r>
              <a:rPr lang="en-US" altLang="ko-KR" dirty="0"/>
              <a:t>(</a:t>
            </a:r>
            <a:r>
              <a:rPr lang="ko-KR" altLang="en-US" dirty="0"/>
              <a:t>플레이어 캐릭터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DFBA773-7209-43FD-9EF7-6F7C60641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PointInput_Player">
            <a:hlinkClick r:id="" action="ppaction://media"/>
            <a:extLst>
              <a:ext uri="{FF2B5EF4-FFF2-40B4-BE49-F238E27FC236}">
                <a16:creationId xmlns:a16="http://schemas.microsoft.com/office/drawing/2014/main" id="{2373784C-6069-4CD0-AC68-AE04AE60FE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827585" y="1273522"/>
            <a:ext cx="7488832" cy="5168206"/>
          </a:xfrm>
          <a:prstGeom prst="snip2DiagRect">
            <a:avLst>
              <a:gd name="adj1" fmla="val 0"/>
              <a:gd name="adj2" fmla="val 6620"/>
            </a:avLst>
          </a:prstGeom>
          <a:noFill/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004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48F57B-3448-4EAD-B63D-37893D1C5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 캐릭터 애니메이션 제어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6724FA-16AC-4434-BAFF-CC100D11D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애니메이션 제어 스크립트 추가</a:t>
            </a:r>
            <a:endParaRPr lang="en-US" altLang="ko-KR" dirty="0"/>
          </a:p>
          <a:p>
            <a:pPr lvl="1"/>
            <a:r>
              <a:rPr lang="en-US" altLang="ko-KR" dirty="0" err="1"/>
              <a:t>PlayerAnimatorController.cs</a:t>
            </a:r>
            <a:endParaRPr lang="en-US" altLang="ko-KR" dirty="0"/>
          </a:p>
          <a:p>
            <a:pPr lvl="1"/>
            <a:r>
              <a:rPr lang="en-US" altLang="ko-KR" dirty="0" err="1"/>
              <a:t>Runner.cs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032C42-1394-4270-A62B-96DCD1018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2803139"/>
            <a:ext cx="6480720" cy="276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03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생성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캐릭터 이동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사용시 주의사항</a:t>
            </a:r>
          </a:p>
        </p:txBody>
      </p:sp>
    </p:spTree>
    <p:extLst>
      <p:ext uri="{BB962C8B-B14F-4D97-AF65-F5344CB8AC3E}">
        <p14:creationId xmlns:p14="http://schemas.microsoft.com/office/powerpoint/2010/main" val="2592359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6C415F-233F-4401-8794-40EFC637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 캐릭터 애니메이션 제어 결과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5013A8E-6C11-476E-8206-A3EEF209A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Animation_Player">
            <a:hlinkClick r:id="" action="ppaction://media"/>
            <a:extLst>
              <a:ext uri="{FF2B5EF4-FFF2-40B4-BE49-F238E27FC236}">
                <a16:creationId xmlns:a16="http://schemas.microsoft.com/office/drawing/2014/main" id="{669C4BA9-7C68-415D-9FC8-4A0240E226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827585" y="1273522"/>
            <a:ext cx="7488832" cy="5168206"/>
          </a:xfrm>
          <a:prstGeom prst="snip2DiagRect">
            <a:avLst>
              <a:gd name="adj1" fmla="val 0"/>
              <a:gd name="adj2" fmla="val 6620"/>
            </a:avLst>
          </a:prstGeom>
          <a:noFill/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924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E262D-A23D-4C30-9776-FEEF1A785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Off Mesh Link</a:t>
            </a:r>
            <a:r>
              <a:rPr lang="ko-KR" altLang="en-US" dirty="0"/>
              <a:t>에서 점프하기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88D65-F488-4793-B93D-537B951F4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Player</a:t>
            </a:r>
            <a:r>
              <a:rPr lang="ko-KR" altLang="en-US" dirty="0"/>
              <a:t>의 </a:t>
            </a:r>
            <a:r>
              <a:rPr lang="en-US" altLang="ko-KR" dirty="0" err="1"/>
              <a:t>NavMeshAgent</a:t>
            </a:r>
            <a:endParaRPr lang="en-US" altLang="ko-KR" dirty="0"/>
          </a:p>
          <a:p>
            <a:pPr lvl="1"/>
            <a:r>
              <a:rPr lang="en-US" altLang="ko-KR" dirty="0"/>
              <a:t>Auto Traverse Off Mesh Link </a:t>
            </a:r>
            <a:r>
              <a:rPr lang="ko-KR" altLang="en-US" dirty="0"/>
              <a:t>해제</a:t>
            </a:r>
            <a:endParaRPr lang="en-US" altLang="ko-KR" dirty="0"/>
          </a:p>
          <a:p>
            <a:pPr lvl="2"/>
            <a:r>
              <a:rPr lang="ko-KR" altLang="en-US" dirty="0"/>
              <a:t>자동으로 </a:t>
            </a:r>
            <a:r>
              <a:rPr lang="en-US" altLang="ko-KR" dirty="0"/>
              <a:t>Off Mesh Link</a:t>
            </a:r>
            <a:r>
              <a:rPr lang="ko-KR" altLang="en-US" dirty="0"/>
              <a:t>를 건너가는 기능을 해제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Player</a:t>
            </a:r>
            <a:r>
              <a:rPr lang="ko-KR" altLang="en-US" dirty="0"/>
              <a:t>에 </a:t>
            </a:r>
            <a:r>
              <a:rPr lang="en-US" altLang="ko-KR" dirty="0" err="1"/>
              <a:t>jumper.cs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Off Mesh Link</a:t>
            </a:r>
            <a:r>
              <a:rPr lang="ko-KR" altLang="en-US" dirty="0"/>
              <a:t>에 도착했을 때 </a:t>
            </a:r>
            <a:r>
              <a:rPr lang="en-US" altLang="ko-KR" dirty="0" err="1"/>
              <a:t>NavMeshAgent</a:t>
            </a:r>
            <a:r>
              <a:rPr lang="ko-KR" altLang="en-US" dirty="0"/>
              <a:t>를 중지하고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/>
              <a:t>자체적으로 구현된 점프 동작을 수행하는 코드</a:t>
            </a:r>
          </a:p>
        </p:txBody>
      </p:sp>
    </p:spTree>
    <p:extLst>
      <p:ext uri="{BB962C8B-B14F-4D97-AF65-F5344CB8AC3E}">
        <p14:creationId xmlns:p14="http://schemas.microsoft.com/office/powerpoint/2010/main" val="23404092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CB81A7-0478-485D-9855-9E1FA1F48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장애물 추가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8512EE-1482-419A-A3D3-C3009988C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NavMeshObstacle</a:t>
            </a:r>
            <a:endParaRPr lang="en-US" altLang="ko-KR" dirty="0"/>
          </a:p>
          <a:p>
            <a:pPr lvl="1"/>
            <a:r>
              <a:rPr lang="en-US" altLang="ko-KR" dirty="0" err="1"/>
              <a:t>NavMesh</a:t>
            </a:r>
            <a:r>
              <a:rPr lang="ko-KR" altLang="en-US" dirty="0"/>
              <a:t>에서 장애물로 인식하게 만드는 </a:t>
            </a:r>
            <a:r>
              <a:rPr lang="en-US" altLang="ko-KR" dirty="0"/>
              <a:t>Component</a:t>
            </a:r>
          </a:p>
          <a:p>
            <a:endParaRPr lang="en-US" altLang="ko-KR" dirty="0"/>
          </a:p>
          <a:p>
            <a:r>
              <a:rPr lang="en-US" altLang="ko-KR" dirty="0"/>
              <a:t>Prefabs/Box</a:t>
            </a:r>
            <a:r>
              <a:rPr lang="ko-KR" altLang="en-US" dirty="0"/>
              <a:t> 수정</a:t>
            </a:r>
            <a:endParaRPr lang="en-US" altLang="ko-KR" dirty="0"/>
          </a:p>
          <a:p>
            <a:pPr lvl="1"/>
            <a:r>
              <a:rPr lang="en-US" altLang="ko-KR" dirty="0" err="1"/>
              <a:t>NavMeshObstacle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Center: (0, 0.5, 0)</a:t>
            </a:r>
          </a:p>
          <a:p>
            <a:pPr lvl="1"/>
            <a:r>
              <a:rPr lang="en-US" altLang="ko-KR" dirty="0"/>
              <a:t>Scene</a:t>
            </a:r>
            <a:r>
              <a:rPr lang="ko-KR" altLang="en-US" dirty="0"/>
              <a:t>에 적당히 몇 개 배치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45D66C-4082-4A0E-9DF9-1E5C3786A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32" y="2852936"/>
            <a:ext cx="219075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09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D0EBD2-2140-441B-B5F8-607FADCA0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장애물 추가 결과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A7BD2AD-4D36-48EE-A9F6-ED63F9052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NavMeshObstacle">
            <a:hlinkClick r:id="" action="ppaction://media"/>
            <a:extLst>
              <a:ext uri="{FF2B5EF4-FFF2-40B4-BE49-F238E27FC236}">
                <a16:creationId xmlns:a16="http://schemas.microsoft.com/office/drawing/2014/main" id="{27B591EC-5089-4CA0-BF85-81B3D6820A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827586" y="1273523"/>
            <a:ext cx="7488830" cy="5168204"/>
          </a:xfrm>
          <a:prstGeom prst="snip2DiagRect">
            <a:avLst>
              <a:gd name="adj1" fmla="val 0"/>
              <a:gd name="adj2" fmla="val 6620"/>
            </a:avLst>
          </a:prstGeom>
          <a:noFill/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597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549B84-CA87-4C82-80CC-8B9EE3FD3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Carve</a:t>
            </a:r>
            <a:r>
              <a:rPr lang="ko-KR" altLang="en-US" dirty="0"/>
              <a:t>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C4BE3C-2404-4E4A-B915-AB9764DC6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NavMeshObstacle</a:t>
            </a:r>
            <a:r>
              <a:rPr lang="en-US" altLang="ko-KR" dirty="0"/>
              <a:t> </a:t>
            </a:r>
            <a:r>
              <a:rPr lang="ko-KR" altLang="en-US" dirty="0"/>
              <a:t>주변 공간을 </a:t>
            </a:r>
            <a:r>
              <a:rPr lang="en-US" altLang="ko-KR" dirty="0" err="1"/>
              <a:t>NavMesh</a:t>
            </a:r>
            <a:r>
              <a:rPr lang="ko-KR" altLang="en-US" dirty="0"/>
              <a:t>에서 제거</a:t>
            </a:r>
            <a:endParaRPr lang="en-US" altLang="ko-KR" dirty="0"/>
          </a:p>
          <a:p>
            <a:pPr lvl="1"/>
            <a:r>
              <a:rPr lang="ko-KR" altLang="en-US" dirty="0"/>
              <a:t>장애물의 주변 공간이 경로에서 배제되어 빠르게 이동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옵션</a:t>
            </a:r>
            <a:endParaRPr lang="en-US" altLang="ko-KR" dirty="0"/>
          </a:p>
          <a:p>
            <a:pPr lvl="1"/>
            <a:r>
              <a:rPr lang="en-US" altLang="ko-KR" dirty="0"/>
              <a:t>Move Threshold</a:t>
            </a:r>
          </a:p>
          <a:p>
            <a:pPr lvl="2"/>
            <a:r>
              <a:rPr lang="en-US" altLang="ko-KR" dirty="0" err="1"/>
              <a:t>NavMeshObstacle</a:t>
            </a:r>
            <a:r>
              <a:rPr lang="ko-KR" altLang="en-US" dirty="0"/>
              <a:t>이 정해진 거리 이상 움직이면 제거공간 업데이트</a:t>
            </a:r>
            <a:endParaRPr lang="en-US" altLang="ko-KR" dirty="0"/>
          </a:p>
          <a:p>
            <a:pPr lvl="1"/>
            <a:r>
              <a:rPr lang="en-US" altLang="ko-KR" dirty="0"/>
              <a:t>Time to Stationary</a:t>
            </a:r>
          </a:p>
          <a:p>
            <a:pPr lvl="2"/>
            <a:r>
              <a:rPr lang="en-US" altLang="ko-KR" dirty="0" err="1"/>
              <a:t>NavMeshObstacle</a:t>
            </a:r>
            <a:r>
              <a:rPr lang="ko-KR" altLang="en-US" dirty="0"/>
              <a:t>이 정해진</a:t>
            </a:r>
            <a:r>
              <a:rPr lang="en-US" altLang="ko-KR" dirty="0"/>
              <a:t> </a:t>
            </a:r>
            <a:r>
              <a:rPr lang="ko-KR" altLang="en-US" dirty="0"/>
              <a:t>시간동안 움직이지 않으면 </a:t>
            </a:r>
            <a:r>
              <a:rPr lang="ko-KR" altLang="en-US" dirty="0" err="1"/>
              <a:t>멈춰있는</a:t>
            </a:r>
            <a:r>
              <a:rPr lang="ko-KR" altLang="en-US" dirty="0"/>
              <a:t> 것으로 인식</a:t>
            </a:r>
            <a:endParaRPr lang="en-US" altLang="ko-KR" dirty="0"/>
          </a:p>
          <a:p>
            <a:pPr lvl="1"/>
            <a:r>
              <a:rPr lang="en-US" altLang="ko-KR" dirty="0"/>
              <a:t>Carve Only Stationary</a:t>
            </a:r>
          </a:p>
          <a:p>
            <a:pPr lvl="2"/>
            <a:r>
              <a:rPr lang="en-US" altLang="ko-KR" dirty="0" err="1"/>
              <a:t>NavMeshObstacle</a:t>
            </a:r>
            <a:r>
              <a:rPr lang="ko-KR" altLang="en-US" dirty="0"/>
              <a:t>이 </a:t>
            </a:r>
            <a:r>
              <a:rPr lang="ko-KR" altLang="en-US" dirty="0" err="1"/>
              <a:t>멈춰있을</a:t>
            </a:r>
            <a:r>
              <a:rPr lang="ko-KR" altLang="en-US" dirty="0"/>
              <a:t> 때만 주변 공간을 제거</a:t>
            </a:r>
          </a:p>
        </p:txBody>
      </p:sp>
    </p:spTree>
    <p:extLst>
      <p:ext uri="{BB962C8B-B14F-4D97-AF65-F5344CB8AC3E}">
        <p14:creationId xmlns:p14="http://schemas.microsoft.com/office/powerpoint/2010/main" val="37875338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933A96-F271-4211-8BEC-B7A910E50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장애물 추가 결과</a:t>
            </a:r>
            <a:r>
              <a:rPr lang="en-US" altLang="ko-KR" dirty="0"/>
              <a:t>(Carve </a:t>
            </a:r>
            <a:r>
              <a:rPr lang="ko-KR" altLang="en-US" dirty="0"/>
              <a:t>체크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5D103AF-690B-411E-A152-6B1DD263D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NavMeshObstacle_Carve">
            <a:hlinkClick r:id="" action="ppaction://media"/>
            <a:extLst>
              <a:ext uri="{FF2B5EF4-FFF2-40B4-BE49-F238E27FC236}">
                <a16:creationId xmlns:a16="http://schemas.microsoft.com/office/drawing/2014/main" id="{EDA62B0D-8762-455B-A538-BAE95F12CD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827586" y="1273523"/>
            <a:ext cx="7488830" cy="5168204"/>
          </a:xfrm>
          <a:prstGeom prst="snip2DiagRect">
            <a:avLst>
              <a:gd name="adj1" fmla="val 0"/>
              <a:gd name="adj2" fmla="val 6620"/>
            </a:avLst>
          </a:prstGeom>
          <a:noFill/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754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6BFAFD-593D-4A5B-9959-A8C89B2E8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사용시 주의사항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03B238-7A9C-4472-9E62-A8D0FAE06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NavMeshAgent.destination</a:t>
            </a:r>
            <a:r>
              <a:rPr lang="ko-KR" altLang="en-US" dirty="0"/>
              <a:t> 설정해도 이동하지 않음</a:t>
            </a:r>
            <a:endParaRPr lang="en-US" altLang="ko-KR" dirty="0"/>
          </a:p>
          <a:p>
            <a:pPr lvl="1"/>
            <a:r>
              <a:rPr lang="en-US" altLang="ko-KR" dirty="0" err="1"/>
              <a:t>NavMeshAgent.enabled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endParaRPr lang="en-US" altLang="ko-KR" dirty="0"/>
          </a:p>
          <a:p>
            <a:pPr lvl="1"/>
            <a:r>
              <a:rPr lang="en-US" altLang="ko-KR" dirty="0" err="1"/>
              <a:t>NavMeshAgent.isStopped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endParaRPr lang="en-US" altLang="ko-KR" dirty="0"/>
          </a:p>
          <a:p>
            <a:pPr lvl="1"/>
            <a:r>
              <a:rPr lang="en-US" altLang="ko-KR" dirty="0" err="1"/>
              <a:t>NavMeshAgent</a:t>
            </a:r>
            <a:r>
              <a:rPr lang="ko-KR" altLang="en-US" dirty="0"/>
              <a:t>가 </a:t>
            </a:r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위에 올라가 있는지 확인</a:t>
            </a:r>
            <a:endParaRPr lang="en-US" altLang="ko-KR" dirty="0"/>
          </a:p>
          <a:p>
            <a:pPr lvl="2"/>
            <a:r>
              <a:rPr lang="en-US" altLang="ko-KR" dirty="0" err="1"/>
              <a:t>NavMeshAgent.isOnNavMesh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Bake</a:t>
            </a:r>
            <a:r>
              <a:rPr lang="ko-KR" altLang="en-US" dirty="0"/>
              <a:t>해도 </a:t>
            </a:r>
            <a:r>
              <a:rPr lang="en-US" altLang="ko-KR" dirty="0" err="1"/>
              <a:t>NavMesh</a:t>
            </a:r>
            <a:r>
              <a:rPr lang="ko-KR" altLang="en-US" dirty="0"/>
              <a:t>가 이어지지 않음</a:t>
            </a:r>
            <a:endParaRPr lang="en-US" altLang="ko-KR" dirty="0"/>
          </a:p>
          <a:p>
            <a:pPr lvl="1"/>
            <a:r>
              <a:rPr lang="ko-KR" altLang="en-US" dirty="0"/>
              <a:t>경사로가 너무 급하거나 높이 차이가 큰 경우</a:t>
            </a:r>
            <a:endParaRPr lang="en-US" altLang="ko-KR" dirty="0"/>
          </a:p>
          <a:p>
            <a:pPr lvl="2"/>
            <a:r>
              <a:rPr lang="en-US" altLang="ko-KR" dirty="0"/>
              <a:t>Max Slope</a:t>
            </a:r>
            <a:r>
              <a:rPr lang="ko-KR" altLang="en-US" dirty="0"/>
              <a:t>나 </a:t>
            </a:r>
            <a:r>
              <a:rPr lang="en-US" altLang="ko-KR" dirty="0"/>
              <a:t>Step Height </a:t>
            </a:r>
            <a:r>
              <a:rPr lang="ko-KR" altLang="en-US" dirty="0"/>
              <a:t>옵션 조절</a:t>
            </a:r>
            <a:endParaRPr lang="en-US" altLang="ko-KR" dirty="0"/>
          </a:p>
          <a:p>
            <a:pPr lvl="1"/>
            <a:r>
              <a:rPr lang="ko-KR" altLang="en-US" dirty="0"/>
              <a:t>길이 너무 좁음</a:t>
            </a:r>
            <a:endParaRPr lang="en-US" altLang="ko-KR" dirty="0"/>
          </a:p>
          <a:p>
            <a:pPr lvl="2"/>
            <a:r>
              <a:rPr lang="en-US" altLang="ko-KR" dirty="0"/>
              <a:t>Agent Radius </a:t>
            </a:r>
            <a:r>
              <a:rPr lang="ko-KR" altLang="en-US" dirty="0"/>
              <a:t>옵션 조절</a:t>
            </a:r>
          </a:p>
        </p:txBody>
      </p:sp>
    </p:spTree>
    <p:extLst>
      <p:ext uri="{BB962C8B-B14F-4D97-AF65-F5344CB8AC3E}">
        <p14:creationId xmlns:p14="http://schemas.microsoft.com/office/powerpoint/2010/main" val="29593460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912B98-48DC-434B-B713-2D026C46E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사용시 주의사항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18FDD9-CA0E-42BA-BC95-481EF2D09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목적지에 도착하지 않고 중간에 이동이 멈춤</a:t>
            </a:r>
            <a:endParaRPr lang="en-US" altLang="ko-KR" dirty="0"/>
          </a:p>
          <a:p>
            <a:pPr lvl="1"/>
            <a:r>
              <a:rPr lang="en-US" altLang="ko-KR" dirty="0" err="1"/>
              <a:t>NavMesh</a:t>
            </a:r>
            <a:r>
              <a:rPr lang="ko-KR" altLang="en-US" dirty="0"/>
              <a:t>가 목적지까지 연결되어 있지 않음</a:t>
            </a:r>
            <a:endParaRPr lang="en-US" altLang="ko-KR" dirty="0"/>
          </a:p>
          <a:p>
            <a:pPr lvl="1"/>
            <a:r>
              <a:rPr lang="en-US" altLang="ko-KR" dirty="0"/>
              <a:t>destination</a:t>
            </a:r>
            <a:r>
              <a:rPr lang="ko-KR" altLang="en-US" dirty="0"/>
              <a:t>에 지정한 곳이 </a:t>
            </a:r>
            <a:r>
              <a:rPr lang="en-US" altLang="ko-KR" dirty="0" err="1"/>
              <a:t>NavMesh</a:t>
            </a:r>
            <a:r>
              <a:rPr lang="ko-KR" altLang="en-US" dirty="0"/>
              <a:t>위에 없음</a:t>
            </a:r>
            <a:endParaRPr lang="en-US" altLang="ko-KR" dirty="0"/>
          </a:p>
          <a:p>
            <a:pPr lvl="2"/>
            <a:r>
              <a:rPr lang="en-US" altLang="ko-KR" dirty="0" err="1"/>
              <a:t>NavMesh.SamplePoint</a:t>
            </a:r>
            <a:r>
              <a:rPr lang="en-US" altLang="ko-KR" dirty="0"/>
              <a:t>(): </a:t>
            </a:r>
            <a:r>
              <a:rPr lang="ko-KR" altLang="en-US" dirty="0"/>
              <a:t>매개변수에 넣은 위치에 가장 가까운 </a:t>
            </a:r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상의 지점을 반환</a:t>
            </a:r>
            <a:endParaRPr lang="en-US" altLang="ko-KR" dirty="0"/>
          </a:p>
          <a:p>
            <a:pPr lvl="1"/>
            <a:r>
              <a:rPr lang="ko-KR" altLang="en-US" dirty="0"/>
              <a:t>바닥면이 이중으로 </a:t>
            </a:r>
            <a:r>
              <a:rPr lang="en-US" altLang="ko-KR" dirty="0"/>
              <a:t>Plane</a:t>
            </a:r>
            <a:r>
              <a:rPr lang="ko-KR" altLang="en-US" dirty="0"/>
              <a:t>이 지정되어 있음</a:t>
            </a:r>
            <a:endParaRPr lang="en-US" altLang="ko-KR" dirty="0"/>
          </a:p>
          <a:p>
            <a:pPr lvl="1"/>
            <a:r>
              <a:rPr lang="en-US" altLang="ko-KR" dirty="0" err="1"/>
              <a:t>NavMeshAgent</a:t>
            </a:r>
            <a:r>
              <a:rPr lang="ko-KR" altLang="en-US" dirty="0"/>
              <a:t>의 </a:t>
            </a:r>
            <a:r>
              <a:rPr lang="en-US" altLang="ko-KR" dirty="0"/>
              <a:t>Auto Traverse Off Mesh Link </a:t>
            </a:r>
            <a:r>
              <a:rPr lang="ko-KR" altLang="en-US" dirty="0"/>
              <a:t>확인</a:t>
            </a:r>
          </a:p>
        </p:txBody>
      </p:sp>
    </p:spTree>
    <p:extLst>
      <p:ext uri="{BB962C8B-B14F-4D97-AF65-F5344CB8AC3E}">
        <p14:creationId xmlns:p14="http://schemas.microsoft.com/office/powerpoint/2010/main" val="4115199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도형 11"/>
          <p:cNvSpPr>
            <a:spLocks noChangeAspect="1"/>
          </p:cNvSpPr>
          <p:nvPr/>
        </p:nvSpPr>
        <p:spPr>
          <a:xfrm>
            <a:off x="0" y="0"/>
            <a:ext cx="9144635" cy="6858635"/>
          </a:xfrm>
          <a:prstGeom prst="rect">
            <a:avLst/>
          </a:prstGeom>
          <a:gradFill rotWithShape="1"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4" name="그림 13" descr="C:/Users/airjung/AppData/Roaming/PolarisOffice/ETemp/11156_8184920/fImage51133239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0" y="0"/>
            <a:ext cx="9144635" cy="6858635"/>
          </a:xfrm>
          <a:prstGeom prst="rect">
            <a:avLst/>
          </a:prstGeom>
          <a:noFill/>
        </p:spPr>
      </p:pic>
      <p:sp>
        <p:nvSpPr>
          <p:cNvPr id="16" name="도형 15"/>
          <p:cNvSpPr>
            <a:spLocks noChangeAspect="1"/>
          </p:cNvSpPr>
          <p:nvPr/>
        </p:nvSpPr>
        <p:spPr>
          <a:xfrm>
            <a:off x="655320" y="-3810"/>
            <a:ext cx="7748905" cy="6875145"/>
          </a:xfrm>
          <a:custGeom>
            <a:avLst/>
            <a:gdLst>
              <a:gd name="TX0" fmla="*/ 2232159 w 7837717"/>
              <a:gd name="TY0" fmla="*/ 0 h 6858001"/>
              <a:gd name="TX1" fmla="*/ 5605557 w 7837717"/>
              <a:gd name="TY1" fmla="*/ 0 h 6858001"/>
              <a:gd name="TX2" fmla="*/ 5617845 w 7837717"/>
              <a:gd name="TY2" fmla="*/ 5384 h 6858001"/>
              <a:gd name="TX3" fmla="*/ 7837716 w 7837717"/>
              <a:gd name="TY3" fmla="*/ 3429000 h 6858001"/>
              <a:gd name="TX4" fmla="*/ 5617845 w 7837717"/>
              <a:gd name="TY4" fmla="*/ 6852616 h 6858001"/>
              <a:gd name="TX5" fmla="*/ 5605557 w 7837717"/>
              <a:gd name="TY5" fmla="*/ 6858000 h 6858001"/>
              <a:gd name="TX6" fmla="*/ 2232159 w 7837717"/>
              <a:gd name="TY6" fmla="*/ 6858000 h 6858001"/>
              <a:gd name="TX7" fmla="*/ 2219871 w 7837717"/>
              <a:gd name="TY7" fmla="*/ 6852616 h 6858001"/>
              <a:gd name="TX8" fmla="*/ 0 w 7837717"/>
              <a:gd name="TY8" fmla="*/ 3429000 h 6858001"/>
              <a:gd name="TX9" fmla="*/ 2219871 w 7837717"/>
              <a:gd name="TY9" fmla="*/ 5384 h 6858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7837717" h="6858001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 w="25400" cap="flat" cmpd="sng">
            <a:gradFill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그림 6" descr="C:/Users/airjung/AppData/Roaming/PolarisOffice/ETemp/11156_8184920/fImage196092241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18640" y="2487295"/>
            <a:ext cx="5422265" cy="1884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A9640-92D0-4FAD-B796-4CA28EF08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 강의자료에서 사용하는 리소스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F0DB13-842C-498B-A5BB-AD5BF0AD0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3D </a:t>
            </a:r>
            <a:r>
              <a:rPr lang="ko-KR" altLang="en-US" dirty="0"/>
              <a:t>모델</a:t>
            </a:r>
            <a:r>
              <a:rPr lang="en-US" altLang="ko-KR" dirty="0"/>
              <a:t>(Assets/Prefabs/)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스크립트</a:t>
            </a:r>
            <a:endParaRPr lang="en-US" altLang="ko-KR" dirty="0"/>
          </a:p>
          <a:p>
            <a:pPr lvl="1"/>
            <a:r>
              <a:rPr lang="en-US" altLang="ko-KR" dirty="0"/>
              <a:t>chara00 </a:t>
            </a:r>
            <a:r>
              <a:rPr lang="ko-KR" altLang="en-US" dirty="0"/>
              <a:t>캐릭터에 구현되어 있는 스크립트들</a:t>
            </a:r>
            <a:endParaRPr lang="en-US" altLang="ko-KR" dirty="0"/>
          </a:p>
          <a:p>
            <a:pPr lvl="2"/>
            <a:r>
              <a:rPr lang="en-US" altLang="ko-KR" dirty="0" err="1"/>
              <a:t>Jumper.cs</a:t>
            </a:r>
            <a:r>
              <a:rPr lang="en-US" altLang="ko-KR" dirty="0"/>
              <a:t>, </a:t>
            </a:r>
            <a:r>
              <a:rPr lang="en-US" altLang="ko-KR" dirty="0" err="1"/>
              <a:t>PlayerAnimatorController.cs</a:t>
            </a:r>
            <a:r>
              <a:rPr lang="en-US" altLang="ko-KR" dirty="0"/>
              <a:t>, </a:t>
            </a:r>
            <a:r>
              <a:rPr lang="en-US" altLang="ko-KR" dirty="0" err="1"/>
              <a:t>PointInput.cs</a:t>
            </a:r>
            <a:r>
              <a:rPr lang="en-US" altLang="ko-KR" dirty="0"/>
              <a:t>, </a:t>
            </a:r>
            <a:r>
              <a:rPr lang="en-US" altLang="ko-KR" dirty="0" err="1"/>
              <a:t>Runner.cs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BF082DD-1D71-44D3-BED3-962C7D4A0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491" y="1988840"/>
            <a:ext cx="2197224" cy="22870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C0A339-36D2-4B7E-8F4D-E1DC4E4A66E6}"/>
              </a:ext>
            </a:extLst>
          </p:cNvPr>
          <p:cNvSpPr txBox="1"/>
          <p:nvPr/>
        </p:nvSpPr>
        <p:spPr>
          <a:xfrm>
            <a:off x="1337925" y="4275854"/>
            <a:ext cx="1300356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stage_Export_02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17032F3-7854-4286-8E70-686F0EF34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3762" y="1988840"/>
            <a:ext cx="2295241" cy="22870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C32440-6749-45B9-A4EF-8B65DB8B6CD8}"/>
              </a:ext>
            </a:extLst>
          </p:cNvPr>
          <p:cNvSpPr txBox="1"/>
          <p:nvPr/>
        </p:nvSpPr>
        <p:spPr>
          <a:xfrm>
            <a:off x="4318022" y="4275854"/>
            <a:ext cx="426720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Box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E5EB6BA-662C-47F1-95F4-B5DBAD83AA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803" y="1988840"/>
            <a:ext cx="1116063" cy="22870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71E2F48-C384-4BC5-96DF-39BCD76FDF6A}"/>
              </a:ext>
            </a:extLst>
          </p:cNvPr>
          <p:cNvSpPr txBox="1"/>
          <p:nvPr/>
        </p:nvSpPr>
        <p:spPr>
          <a:xfrm>
            <a:off x="6166600" y="4273123"/>
            <a:ext cx="718466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chara00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5FE9C3D-F21E-4737-81EE-6A908791F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0189" y="1988840"/>
            <a:ext cx="650896" cy="6586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DE2319-ADDB-41F7-9B95-D655366CBA51}"/>
              </a:ext>
            </a:extLst>
          </p:cNvPr>
          <p:cNvSpPr txBox="1"/>
          <p:nvPr/>
        </p:nvSpPr>
        <p:spPr>
          <a:xfrm>
            <a:off x="7369647" y="2647485"/>
            <a:ext cx="671980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Pointer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430C8A3-41A8-4D94-8D94-E005E70B1A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0190" y="3043655"/>
            <a:ext cx="650896" cy="123219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773FF07-6B51-4724-81E4-3B153E13A064}"/>
              </a:ext>
            </a:extLst>
          </p:cNvPr>
          <p:cNvSpPr txBox="1"/>
          <p:nvPr/>
        </p:nvSpPr>
        <p:spPr>
          <a:xfrm>
            <a:off x="7166869" y="4275854"/>
            <a:ext cx="1077539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 err="1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TargetMarker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4953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191F2-A933-4239-AA50-FF4D7B846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E8B9B9-401D-40A7-9E72-D782EB077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걸을 수 있는 지정장소만 지나서 캐릭터를 이동시킴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캐릭터가 걷지 못하는 장소로 나가지 못하게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NavMesh</a:t>
            </a:r>
            <a:r>
              <a:rPr lang="ko-KR" altLang="en-US" dirty="0"/>
              <a:t>의 기초 해설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Navigation Mesh</a:t>
            </a:r>
            <a:r>
              <a:rPr lang="ko-KR" altLang="en-US" dirty="0"/>
              <a:t>와 </a:t>
            </a:r>
            <a:r>
              <a:rPr lang="en-US" altLang="ko-KR"/>
              <a:t>Off-Mesh Link </a:t>
            </a:r>
            <a:r>
              <a:rPr lang="ko-KR" altLang="en-US"/>
              <a:t>이해</a:t>
            </a:r>
          </a:p>
        </p:txBody>
      </p:sp>
    </p:spTree>
    <p:extLst>
      <p:ext uri="{BB962C8B-B14F-4D97-AF65-F5344CB8AC3E}">
        <p14:creationId xmlns:p14="http://schemas.microsoft.com/office/powerpoint/2010/main" val="3971278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600E4B5-4B6E-416C-A88E-93BB0743FC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생성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D4765787-987E-4222-9638-657E027FC2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943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CCC212-1D72-412F-B868-86BA35A14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Navigation </a:t>
            </a:r>
            <a:r>
              <a:rPr lang="ko-KR" altLang="en-US" dirty="0"/>
              <a:t>메뉴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09BAA-9CC5-4D03-8464-F33AC902E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[Window] </a:t>
            </a:r>
            <a:r>
              <a:rPr lang="en-US" altLang="ko-KR" dirty="0">
                <a:sym typeface="Wingdings" panose="05000000000000000000" pitchFamily="2" charset="2"/>
              </a:rPr>
              <a:t> [AI]  [Navigation]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Agents: </a:t>
            </a:r>
            <a:r>
              <a:rPr lang="ko-KR" altLang="en-US" dirty="0">
                <a:sym typeface="Wingdings" panose="05000000000000000000" pitchFamily="2" charset="2"/>
              </a:rPr>
              <a:t>움직일 캐릭터의 형태 구분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Areas: </a:t>
            </a:r>
            <a:r>
              <a:rPr lang="ko-KR" altLang="en-US" dirty="0">
                <a:sym typeface="Wingdings" panose="05000000000000000000" pitchFamily="2" charset="2"/>
              </a:rPr>
              <a:t>이동 가능</a:t>
            </a:r>
            <a:r>
              <a:rPr lang="en-US" altLang="ko-KR" dirty="0">
                <a:sym typeface="Wingdings" panose="05000000000000000000" pitchFamily="2" charset="2"/>
              </a:rPr>
              <a:t>/</a:t>
            </a:r>
            <a:r>
              <a:rPr lang="ko-KR" altLang="en-US" dirty="0">
                <a:sym typeface="Wingdings" panose="05000000000000000000" pitchFamily="2" charset="2"/>
              </a:rPr>
              <a:t>불가능한 구역 지정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예</a:t>
            </a:r>
            <a:r>
              <a:rPr lang="en-US" altLang="ko-KR" dirty="0">
                <a:sym typeface="Wingdings" panose="05000000000000000000" pitchFamily="2" charset="2"/>
              </a:rPr>
              <a:t>: Walkable)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Bake: Navigation Mesh </a:t>
            </a:r>
            <a:r>
              <a:rPr lang="ko-KR" altLang="en-US" dirty="0">
                <a:sym typeface="Wingdings" panose="05000000000000000000" pitchFamily="2" charset="2"/>
              </a:rPr>
              <a:t>생성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Object: </a:t>
            </a:r>
            <a:r>
              <a:rPr lang="ko-KR" altLang="en-US" dirty="0" err="1">
                <a:sym typeface="Wingdings" panose="05000000000000000000" pitchFamily="2" charset="2"/>
              </a:rPr>
              <a:t>물체별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sym typeface="Wingdings" panose="05000000000000000000" pitchFamily="2" charset="2"/>
              </a:rPr>
              <a:t>NavMesh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적용 여부 선택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267C5D7-C2D0-4B35-8B10-172A14FD2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060848"/>
            <a:ext cx="5979236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1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1CC857-990E-404A-9581-CF6C41AA9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생성 테스트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7F5694-EBDE-431E-AE48-2BAC3A461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‘Object’ </a:t>
            </a:r>
            <a:r>
              <a:rPr lang="ko-KR" altLang="en-US" dirty="0"/>
              <a:t>탭 선택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2. ‘Mesh Renderers’ </a:t>
            </a:r>
            <a:r>
              <a:rPr lang="ko-KR" altLang="en-US" dirty="0"/>
              <a:t>선택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3. Hierarchy</a:t>
            </a:r>
            <a:r>
              <a:rPr lang="ko-KR" altLang="en-US" dirty="0"/>
              <a:t>의 </a:t>
            </a:r>
            <a:r>
              <a:rPr lang="en-US" altLang="ko-KR" dirty="0"/>
              <a:t>Mesh Renderer </a:t>
            </a:r>
            <a:r>
              <a:rPr lang="ko-KR" altLang="en-US" dirty="0"/>
              <a:t>중 아래 물체 선택</a:t>
            </a:r>
            <a:endParaRPr lang="en-US" altLang="ko-KR" dirty="0"/>
          </a:p>
          <a:p>
            <a:pPr lvl="1"/>
            <a:r>
              <a:rPr lang="en-US" altLang="ko-KR" dirty="0"/>
              <a:t>Cube***, </a:t>
            </a:r>
            <a:r>
              <a:rPr lang="en-US" altLang="ko-KR" dirty="0" err="1"/>
              <a:t>ita</a:t>
            </a:r>
            <a:r>
              <a:rPr lang="en-US" altLang="ko-KR" dirty="0"/>
              <a:t>***, step***</a:t>
            </a:r>
          </a:p>
          <a:p>
            <a:pPr lvl="3"/>
            <a:endParaRPr lang="en-US" altLang="ko-KR" dirty="0"/>
          </a:p>
          <a:p>
            <a:r>
              <a:rPr lang="en-US" altLang="ko-KR" dirty="0"/>
              <a:t>4. ‘Navigation Static’ </a:t>
            </a:r>
            <a:r>
              <a:rPr lang="ko-KR" altLang="en-US" dirty="0"/>
              <a:t>선택</a:t>
            </a:r>
            <a:endParaRPr lang="en-US" altLang="ko-KR" dirty="0"/>
          </a:p>
          <a:p>
            <a:pPr lvl="1"/>
            <a:r>
              <a:rPr lang="ko-KR" altLang="en-US" dirty="0"/>
              <a:t>아래의 대화상자에서 </a:t>
            </a:r>
            <a:r>
              <a:rPr lang="en-US" altLang="ko-KR" dirty="0"/>
              <a:t>‘Yes, change children’ </a:t>
            </a:r>
            <a:r>
              <a:rPr lang="ko-KR" altLang="en-US" dirty="0"/>
              <a:t>선택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100DA4-E23D-4131-A953-1090E52C0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5044980"/>
            <a:ext cx="3744416" cy="147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192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3913FB-107F-4FA7-81C3-CBE85BF7E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생성 테스트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FF179F-3F78-4D11-909C-54DBF7419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5. ‘Generate </a:t>
            </a:r>
            <a:r>
              <a:rPr lang="en-US" altLang="ko-KR" dirty="0" err="1"/>
              <a:t>OffMeshLinks</a:t>
            </a:r>
            <a:r>
              <a:rPr lang="en-US" altLang="ko-KR" dirty="0"/>
              <a:t>’ </a:t>
            </a:r>
            <a:r>
              <a:rPr lang="ko-KR" altLang="en-US" dirty="0"/>
              <a:t>선택</a:t>
            </a:r>
            <a:r>
              <a:rPr lang="en-US" altLang="ko-KR" dirty="0"/>
              <a:t> </a:t>
            </a:r>
            <a:r>
              <a:rPr lang="ko-KR" altLang="en-US" dirty="0"/>
              <a:t>해제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6. ‘Navigation Area’</a:t>
            </a:r>
            <a:r>
              <a:rPr lang="ko-KR" altLang="en-US" dirty="0"/>
              <a:t>를 </a:t>
            </a:r>
            <a:r>
              <a:rPr lang="en-US" altLang="ko-KR" dirty="0"/>
              <a:t>‘Walkable’</a:t>
            </a:r>
            <a:r>
              <a:rPr lang="ko-KR" altLang="en-US" dirty="0"/>
              <a:t>로 변경</a:t>
            </a:r>
            <a:endParaRPr lang="en-US" altLang="ko-KR" dirty="0"/>
          </a:p>
          <a:p>
            <a:pPr lvl="1"/>
            <a:r>
              <a:rPr lang="ko-KR" altLang="en-US" dirty="0"/>
              <a:t>현재 선택된 모든 </a:t>
            </a:r>
            <a:r>
              <a:rPr lang="en-US" altLang="ko-KR" dirty="0"/>
              <a:t>Mesh Renderer</a:t>
            </a:r>
            <a:r>
              <a:rPr lang="ko-KR" altLang="en-US" dirty="0"/>
              <a:t>의 물체들을 걸을 수 있는 구역으로 지정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7. ‘Bake’ </a:t>
            </a:r>
            <a:r>
              <a:rPr lang="ko-KR" altLang="en-US" dirty="0"/>
              <a:t>실행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2288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B3B611-78A9-4897-86A4-8094BBB99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기본 옵션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370735-3DD6-4C18-978D-FD8C70339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Agent Radius: </a:t>
            </a:r>
            <a:r>
              <a:rPr lang="ko-KR" altLang="en-US" dirty="0"/>
              <a:t>캐릭터가 통과할 수 있는 최대 너비</a:t>
            </a:r>
            <a:endParaRPr lang="en-US" altLang="ko-KR" dirty="0"/>
          </a:p>
          <a:p>
            <a:pPr lvl="2"/>
            <a:r>
              <a:rPr lang="ko-KR" altLang="en-US" dirty="0"/>
              <a:t>이보다 좁은 곳은 통과 불가</a:t>
            </a:r>
            <a:endParaRPr lang="en-US" altLang="ko-KR" dirty="0"/>
          </a:p>
          <a:p>
            <a:pPr lvl="1"/>
            <a:r>
              <a:rPr lang="en-US" altLang="ko-KR" dirty="0"/>
              <a:t>Agent Height: </a:t>
            </a:r>
            <a:r>
              <a:rPr lang="ko-KR" altLang="en-US" dirty="0"/>
              <a:t>캐릭터가 움직일 수 있는 최대 높이</a:t>
            </a:r>
            <a:endParaRPr lang="en-US" altLang="ko-KR" dirty="0"/>
          </a:p>
          <a:p>
            <a:pPr lvl="2"/>
            <a:r>
              <a:rPr lang="ko-KR" altLang="en-US" dirty="0"/>
              <a:t>이보다 낮은 곳은 통과 불가</a:t>
            </a:r>
            <a:endParaRPr lang="en-US" altLang="ko-KR" dirty="0"/>
          </a:p>
          <a:p>
            <a:pPr lvl="1"/>
            <a:r>
              <a:rPr lang="en-US" altLang="ko-KR" dirty="0"/>
              <a:t>Max Slope: </a:t>
            </a:r>
            <a:r>
              <a:rPr lang="ko-KR" altLang="en-US" dirty="0"/>
              <a:t>올라갈 수 있는 경사로 각도</a:t>
            </a:r>
            <a:endParaRPr lang="en-US" altLang="ko-KR" dirty="0"/>
          </a:p>
          <a:p>
            <a:pPr lvl="1"/>
            <a:r>
              <a:rPr lang="en-US" altLang="ko-KR" dirty="0"/>
              <a:t>Step Height: </a:t>
            </a:r>
            <a:r>
              <a:rPr lang="ko-KR" altLang="en-US" dirty="0"/>
              <a:t>계단과 같은 물체를 오를 수 있는 최대 높이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C1FC733-67C2-40C5-8E8E-D32D67F53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887" y="908720"/>
            <a:ext cx="4086225" cy="29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376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  <a:scene3d>
          <a:camera prst="orthographicFront"/>
          <a:lightRig rig="threePt" dir="t"/>
        </a:scene3d>
        <a:sp3d>
          <a:bevelT/>
        </a:sp3d>
      </a:spPr>
      <a:bodyPr rtlCol="0" anchor="ctr"/>
      <a:lstStyle>
        <a:defPPr algn="ctr">
          <a:defRPr dirty="0" smtClean="0"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 anchorCtr="0">
        <a:spAutoFit/>
      </a:bodyPr>
      <a:lstStyle>
        <a:defPPr algn="ctr">
          <a:defRPr sz="1100" b="1" dirty="0">
            <a:solidFill>
              <a:srgbClr val="C00000"/>
            </a:solidFill>
            <a:latin typeface="Trebuchet MS" panose="020B0603020202020204" pitchFamily="34" charset="0"/>
            <a:ea typeface="맑은 고딕" panose="020B050302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86220</TotalTime>
  <Words>748</Words>
  <Application>Microsoft Office PowerPoint</Application>
  <PresentationFormat>화면 슬라이드 쇼(4:3)</PresentationFormat>
  <Paragraphs>176</Paragraphs>
  <Slides>28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6" baseType="lpstr">
      <vt:lpstr>Trebuchet MS</vt:lpstr>
      <vt:lpstr>굴림</vt:lpstr>
      <vt:lpstr>맑은 고딕</vt:lpstr>
      <vt:lpstr>Tahoma</vt:lpstr>
      <vt:lpstr>Arial</vt:lpstr>
      <vt:lpstr>Wingdings</vt:lpstr>
      <vt:lpstr>Verdana</vt:lpstr>
      <vt:lpstr>Office 테마</vt:lpstr>
      <vt:lpstr>NavMesh</vt:lpstr>
      <vt:lpstr>목차</vt:lpstr>
      <vt:lpstr>이 강의자료에서 사용하는 리소스</vt:lpstr>
      <vt:lpstr>목표</vt:lpstr>
      <vt:lpstr>NavMesh 생성</vt:lpstr>
      <vt:lpstr>Navigation 메뉴</vt:lpstr>
      <vt:lpstr>NavMesh 생성 테스트(1/2)</vt:lpstr>
      <vt:lpstr>NavMesh 생성 테스트(2/2)</vt:lpstr>
      <vt:lpstr>NavMesh 기본 옵션</vt:lpstr>
      <vt:lpstr>Off Mesh Links 옵션</vt:lpstr>
      <vt:lpstr>Off Mesh Links 생성 예</vt:lpstr>
      <vt:lpstr>각 구역의 통과 비용</vt:lpstr>
      <vt:lpstr>캐릭터 이동</vt:lpstr>
      <vt:lpstr>테스트용 캐릭터 배치</vt:lpstr>
      <vt:lpstr>지점 클릭 기반 이동</vt:lpstr>
      <vt:lpstr>지점 클릭 기반 이동(테스트 캐릭터)</vt:lpstr>
      <vt:lpstr>플레이어 캐릭터 배치</vt:lpstr>
      <vt:lpstr>지점 클릭 기반 이동(플레이어 캐릭터)</vt:lpstr>
      <vt:lpstr>플레이어 캐릭터 애니메이션 제어</vt:lpstr>
      <vt:lpstr>플레이어 캐릭터 애니메이션 제어 결과</vt:lpstr>
      <vt:lpstr>Off Mesh Link에서 점프하기</vt:lpstr>
      <vt:lpstr>장애물 추가</vt:lpstr>
      <vt:lpstr>장애물 추가 결과</vt:lpstr>
      <vt:lpstr>Carve 설정</vt:lpstr>
      <vt:lpstr>장애물 추가 결과(Carve 체크)</vt:lpstr>
      <vt:lpstr>NavMesh 사용시 주의사항(1/2)</vt:lpstr>
      <vt:lpstr>NavMesh 사용시 주의사항(2/2)</vt:lpstr>
      <vt:lpstr>PowerPoint 프레젠테이션</vt:lpstr>
    </vt:vector>
  </TitlesOfParts>
  <Company>KUCG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Neary Kam</dc:creator>
  <cp:lastModifiedBy>airjung</cp:lastModifiedBy>
  <cp:revision>3826</cp:revision>
  <cp:lastPrinted>2015-07-22T04:24:45Z</cp:lastPrinted>
  <dcterms:created xsi:type="dcterms:W3CDTF">2009-01-13T03:03:42Z</dcterms:created>
  <dcterms:modified xsi:type="dcterms:W3CDTF">2020-11-19T11:48:06Z</dcterms:modified>
</cp:coreProperties>
</file>

<file path=docProps/thumbnail.jpeg>
</file>